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61" r:id="rId4"/>
    <p:sldId id="260" r:id="rId5"/>
    <p:sldId id="259" r:id="rId6"/>
    <p:sldId id="257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43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4E194-0195-46B4-9BF1-61E76D412987}" type="datetimeFigureOut">
              <a:rPr lang="ru-RU" smtClean="0"/>
              <a:pPr/>
              <a:t>19.11.2025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89CF-ACF9-4FED-A8F1-2F21328000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4E194-0195-46B4-9BF1-61E76D412987}" type="datetimeFigureOut">
              <a:rPr lang="ru-RU" smtClean="0"/>
              <a:pPr/>
              <a:t>19.11.2025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89CF-ACF9-4FED-A8F1-2F21328000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4E194-0195-46B4-9BF1-61E76D412987}" type="datetimeFigureOut">
              <a:rPr lang="ru-RU" smtClean="0"/>
              <a:pPr/>
              <a:t>19.11.2025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89CF-ACF9-4FED-A8F1-2F21328000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4E194-0195-46B4-9BF1-61E76D412987}" type="datetimeFigureOut">
              <a:rPr lang="ru-RU" smtClean="0"/>
              <a:pPr/>
              <a:t>19.11.2025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89CF-ACF9-4FED-A8F1-2F21328000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4E194-0195-46B4-9BF1-61E76D412987}" type="datetimeFigureOut">
              <a:rPr lang="ru-RU" smtClean="0"/>
              <a:pPr/>
              <a:t>19.11.2025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89CF-ACF9-4FED-A8F1-2F21328000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4E194-0195-46B4-9BF1-61E76D412987}" type="datetimeFigureOut">
              <a:rPr lang="ru-RU" smtClean="0"/>
              <a:pPr/>
              <a:t>19.11.2025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89CF-ACF9-4FED-A8F1-2F21328000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4E194-0195-46B4-9BF1-61E76D412987}" type="datetimeFigureOut">
              <a:rPr lang="ru-RU" smtClean="0"/>
              <a:pPr/>
              <a:t>19.11.2025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89CF-ACF9-4FED-A8F1-2F21328000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4E194-0195-46B4-9BF1-61E76D412987}" type="datetimeFigureOut">
              <a:rPr lang="ru-RU" smtClean="0"/>
              <a:pPr/>
              <a:t>19.11.2025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89CF-ACF9-4FED-A8F1-2F21328000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4E194-0195-46B4-9BF1-61E76D412987}" type="datetimeFigureOut">
              <a:rPr lang="ru-RU" smtClean="0"/>
              <a:pPr/>
              <a:t>19.11.2025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89CF-ACF9-4FED-A8F1-2F21328000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4E194-0195-46B4-9BF1-61E76D412987}" type="datetimeFigureOut">
              <a:rPr lang="ru-RU" smtClean="0"/>
              <a:pPr/>
              <a:t>19.11.2025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89CF-ACF9-4FED-A8F1-2F21328000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4E194-0195-46B4-9BF1-61E76D412987}" type="datetimeFigureOut">
              <a:rPr lang="ru-RU" smtClean="0"/>
              <a:pPr/>
              <a:t>19.11.2025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289CF-ACF9-4FED-A8F1-2F21328000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104E194-0195-46B4-9BF1-61E76D412987}" type="datetimeFigureOut">
              <a:rPr lang="ru-RU" smtClean="0"/>
              <a:pPr/>
              <a:t>19.11.2025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CC289CF-ACF9-4FED-A8F1-2F21328000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slide" Target="slide3.xml"/><Relationship Id="rId7" Type="http://schemas.openxmlformats.org/officeDocument/2006/relationships/slide" Target="slide10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sites.google.com/site/smogelectro/glavnaa" TargetMode="Externa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slide" Target="slide2.xml"/><Relationship Id="rId4" Type="http://schemas.openxmlformats.org/officeDocument/2006/relationships/slide" Target="slide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9485" y="908720"/>
            <a:ext cx="7406640" cy="1472184"/>
          </a:xfrm>
        </p:spPr>
        <p:txBody>
          <a:bodyPr>
            <a:normAutofit fontScale="90000"/>
          </a:bodyPr>
          <a:lstStyle/>
          <a:p>
            <a:r>
              <a:rPr lang="ru-RU" dirty="0"/>
              <a:t>ИНТЕРАКТИВНЫЙ ПЛАКАТ «ЭЛЕКТРОМАГНИТНЫЙ СМОГ КАК ФАКТОР </a:t>
            </a:r>
            <a:r>
              <a:rPr lang="en-US" dirty="0"/>
              <a:t>XXI </a:t>
            </a:r>
            <a:r>
              <a:rPr lang="ru-RU" dirty="0"/>
              <a:t>ВЕКА»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9485" y="2552700"/>
            <a:ext cx="7406640" cy="1752600"/>
          </a:xfrm>
        </p:spPr>
        <p:txBody>
          <a:bodyPr/>
          <a:lstStyle/>
          <a:p>
            <a:r>
              <a:rPr lang="ru-RU" dirty="0" smtClean="0"/>
              <a:t>Подготовил ученик </a:t>
            </a:r>
            <a:r>
              <a:rPr lang="ru-RU" dirty="0"/>
              <a:t>10 класса </a:t>
            </a:r>
            <a:r>
              <a:rPr lang="ru-RU" dirty="0" err="1" smtClean="0"/>
              <a:t>Ронжин</a:t>
            </a:r>
            <a:r>
              <a:rPr lang="ru-RU" smtClean="0"/>
              <a:t> Святослав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fotolia_39442573_subscription_monthly_xl_plu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Прямоугольник 11">
            <a:hlinkClick r:id="rId3" action="ppaction://hlinksldjump"/>
          </p:cNvPr>
          <p:cNvSpPr/>
          <p:nvPr/>
        </p:nvSpPr>
        <p:spPr>
          <a:xfrm>
            <a:off x="2714612" y="428604"/>
            <a:ext cx="3929090" cy="185738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ЭЛЕКТРОСМОГ</a:t>
            </a:r>
          </a:p>
        </p:txBody>
      </p:sp>
      <p:sp>
        <p:nvSpPr>
          <p:cNvPr id="13" name="Скругленный прямоугольник 12">
            <a:hlinkClick r:id="rId4" action="ppaction://hlinksldjump"/>
          </p:cNvPr>
          <p:cNvSpPr/>
          <p:nvPr/>
        </p:nvSpPr>
        <p:spPr>
          <a:xfrm>
            <a:off x="857224" y="3071810"/>
            <a:ext cx="3571900" cy="207170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ВЛИЯНИЕ НА ПРИРОДУ</a:t>
            </a:r>
          </a:p>
        </p:txBody>
      </p:sp>
      <p:sp>
        <p:nvSpPr>
          <p:cNvPr id="14" name="Скругленный прямоугольник 13">
            <a:hlinkClick r:id="rId5" action="ppaction://hlinksldjump"/>
          </p:cNvPr>
          <p:cNvSpPr/>
          <p:nvPr/>
        </p:nvSpPr>
        <p:spPr>
          <a:xfrm>
            <a:off x="4929190" y="3071810"/>
            <a:ext cx="3571900" cy="207170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ВЛИЯНИЕ НА ЧЕЛОВЕКА</a:t>
            </a:r>
          </a:p>
        </p:txBody>
      </p:sp>
      <p:sp>
        <p:nvSpPr>
          <p:cNvPr id="15" name="Стрелка вниз 14"/>
          <p:cNvSpPr/>
          <p:nvPr/>
        </p:nvSpPr>
        <p:spPr>
          <a:xfrm>
            <a:off x="3071802" y="2357430"/>
            <a:ext cx="714380" cy="642942"/>
          </a:xfrm>
          <a:prstGeom prst="down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5500694" y="2357430"/>
            <a:ext cx="714380" cy="642942"/>
          </a:xfrm>
          <a:prstGeom prst="down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>
            <a:hlinkClick r:id="rId6" action="ppaction://hlinksldjump"/>
          </p:cNvPr>
          <p:cNvSpPr/>
          <p:nvPr/>
        </p:nvSpPr>
        <p:spPr>
          <a:xfrm>
            <a:off x="142844" y="714356"/>
            <a:ext cx="2071702" cy="1143008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Высокочастотный</a:t>
            </a:r>
          </a:p>
        </p:txBody>
      </p:sp>
      <p:sp>
        <p:nvSpPr>
          <p:cNvPr id="20" name="Скругленный прямоугольник 19">
            <a:hlinkClick r:id="rId7" action="ppaction://hlinksldjump"/>
          </p:cNvPr>
          <p:cNvSpPr/>
          <p:nvPr/>
        </p:nvSpPr>
        <p:spPr>
          <a:xfrm>
            <a:off x="7072298" y="714356"/>
            <a:ext cx="2071702" cy="1143008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Низкочастотный</a:t>
            </a:r>
          </a:p>
        </p:txBody>
      </p:sp>
      <p:sp>
        <p:nvSpPr>
          <p:cNvPr id="21" name="Стрелка влево 20"/>
          <p:cNvSpPr/>
          <p:nvPr/>
        </p:nvSpPr>
        <p:spPr>
          <a:xfrm>
            <a:off x="2285984" y="1000108"/>
            <a:ext cx="357190" cy="500066"/>
          </a:xfrm>
          <a:prstGeom prst="lef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6715140" y="1071546"/>
            <a:ext cx="357190" cy="500066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с одним скругленным углом 22">
            <a:hlinkClick r:id="rId8" action="ppaction://hlinksldjump"/>
          </p:cNvPr>
          <p:cNvSpPr/>
          <p:nvPr/>
        </p:nvSpPr>
        <p:spPr>
          <a:xfrm>
            <a:off x="2928926" y="5572140"/>
            <a:ext cx="3500462" cy="785818"/>
          </a:xfrm>
          <a:prstGeom prst="round1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Пути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решения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проблемы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4" name="Стрелка вниз 23"/>
          <p:cNvSpPr/>
          <p:nvPr/>
        </p:nvSpPr>
        <p:spPr>
          <a:xfrm>
            <a:off x="4429124" y="2357430"/>
            <a:ext cx="500066" cy="3143272"/>
          </a:xfrm>
          <a:prstGeom prst="down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39718"/>
          </a:xfrm>
        </p:spPr>
        <p:txBody>
          <a:bodyPr>
            <a:normAutofit fontScale="90000"/>
          </a:bodyPr>
          <a:lstStyle/>
          <a:p>
            <a:r>
              <a:rPr lang="ru-RU" dirty="0"/>
              <a:t>ЭЛЕКТРОСМОГ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071546"/>
            <a:ext cx="4143404" cy="5176854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err="1">
                <a:hlinkClick r:id="rId2"/>
              </a:rPr>
              <a:t>Электросмог</a:t>
            </a:r>
            <a:r>
              <a:rPr lang="ru-RU" dirty="0"/>
              <a:t> - это явление, которое в целом характеризует загрязнение окружающей среды электромагнитными полями. Слово «</a:t>
            </a:r>
            <a:r>
              <a:rPr lang="ru-RU" dirty="0" err="1"/>
              <a:t>Electrosmog</a:t>
            </a:r>
            <a:r>
              <a:rPr lang="ru-RU" dirty="0"/>
              <a:t>» образовано от английских </a:t>
            </a:r>
            <a:r>
              <a:rPr lang="ru-RU" dirty="0" err="1"/>
              <a:t>Electricity</a:t>
            </a:r>
            <a:r>
              <a:rPr lang="ru-RU" dirty="0"/>
              <a:t> (электричество) </a:t>
            </a:r>
            <a:r>
              <a:rPr lang="ru-RU" dirty="0" err="1"/>
              <a:t>Smoke</a:t>
            </a:r>
            <a:r>
              <a:rPr lang="ru-RU" dirty="0"/>
              <a:t> (выхлопной газ, дым) и </a:t>
            </a:r>
            <a:r>
              <a:rPr lang="ru-RU" dirty="0" err="1"/>
              <a:t>Fog</a:t>
            </a:r>
            <a:r>
              <a:rPr lang="ru-RU" dirty="0"/>
              <a:t> (туман)</a:t>
            </a:r>
          </a:p>
        </p:txBody>
      </p:sp>
      <p:pic>
        <p:nvPicPr>
          <p:cNvPr id="4" name="Рисунок 3" descr="elektromagnitnye-izluchenija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9822" y="642918"/>
            <a:ext cx="4154178" cy="5983767"/>
          </a:xfrm>
          <a:prstGeom prst="rect">
            <a:avLst/>
          </a:prstGeom>
        </p:spPr>
      </p:pic>
      <p:sp>
        <p:nvSpPr>
          <p:cNvPr id="5" name="Счетверенная стрелка 4">
            <a:hlinkClick r:id="rId4" action="ppaction://hlinksldjump"/>
          </p:cNvPr>
          <p:cNvSpPr/>
          <p:nvPr/>
        </p:nvSpPr>
        <p:spPr>
          <a:xfrm>
            <a:off x="8286776" y="142852"/>
            <a:ext cx="714380" cy="714380"/>
          </a:xfrm>
          <a:prstGeom prst="quad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rmAutofit fontScale="90000"/>
          </a:bodyPr>
          <a:lstStyle/>
          <a:p>
            <a:r>
              <a:rPr lang="ru-RU" dirty="0"/>
              <a:t>ВЛИЯНИЯ НА ПРИРОДУ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214422"/>
            <a:ext cx="3429024" cy="5143536"/>
          </a:xfrm>
        </p:spPr>
        <p:txBody>
          <a:bodyPr>
            <a:normAutofit fontScale="47500" lnSpcReduction="20000"/>
          </a:bodyPr>
          <a:lstStyle/>
          <a:p>
            <a:r>
              <a:rPr lang="ru-RU" b="1" dirty="0"/>
              <a:t>По мнению специалистов ВОЗ, электромагнитный смог относится к типу наиболее опасных факторов загрязнения окружающей среды. Примеры тому: вышки передач сигналов сотовой связи смертельно опасны для птиц и летающих насекомых, поскольку дезориентируют их в пространстве. Также они пагубно влияют на жизнедеятельность растений. Электромагнитное загрязнение вызывает уплотнение верхнего, плодородного слоя почвы, что ухудшает состояние корневой системы, а значит и питание растений. Это приводит к значительному снижению урожайности.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 descr="8c5ad1ad4f1b72af930bd988836fa94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686" y="1071543"/>
            <a:ext cx="4500594" cy="5334019"/>
          </a:xfrm>
          <a:prstGeom prst="rect">
            <a:avLst/>
          </a:prstGeom>
        </p:spPr>
      </p:pic>
      <p:sp>
        <p:nvSpPr>
          <p:cNvPr id="5" name="Счетверенная стрелка 4">
            <a:hlinkClick r:id="rId3" action="ppaction://hlinksldjump"/>
          </p:cNvPr>
          <p:cNvSpPr/>
          <p:nvPr/>
        </p:nvSpPr>
        <p:spPr>
          <a:xfrm>
            <a:off x="8215338" y="142852"/>
            <a:ext cx="714380" cy="714380"/>
          </a:xfrm>
          <a:prstGeom prst="quad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42852"/>
            <a:ext cx="7498080" cy="928694"/>
          </a:xfrm>
        </p:spPr>
        <p:txBody>
          <a:bodyPr/>
          <a:lstStyle/>
          <a:p>
            <a:r>
              <a:rPr lang="ru-RU" dirty="0"/>
              <a:t>ВЛИЯНИЕ НА ЧЕЛОВЕКА</a:t>
            </a:r>
          </a:p>
        </p:txBody>
      </p:sp>
      <p:sp>
        <p:nvSpPr>
          <p:cNvPr id="4" name="Овал 3">
            <a:hlinkClick r:id="rId2" action="ppaction://hlinksldjump"/>
          </p:cNvPr>
          <p:cNvSpPr/>
          <p:nvPr/>
        </p:nvSpPr>
        <p:spPr>
          <a:xfrm>
            <a:off x="928662" y="1571612"/>
            <a:ext cx="2357454" cy="135732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</a:rPr>
              <a:t>Внешнее или уличное</a:t>
            </a:r>
            <a:br>
              <a:rPr lang="ru-RU" sz="1600" b="1" dirty="0">
                <a:solidFill>
                  <a:schemeClr val="tx1"/>
                </a:solidFill>
              </a:rPr>
            </a:b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3500430" y="3500438"/>
            <a:ext cx="2357454" cy="135732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</a:endParaRP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4071934" y="3714752"/>
            <a:ext cx="1785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Внутреннее загрязнение помещений </a:t>
            </a:r>
          </a:p>
        </p:txBody>
      </p:sp>
      <p:sp>
        <p:nvSpPr>
          <p:cNvPr id="8" name="Овал 7">
            <a:hlinkClick r:id="rId4" action="ppaction://hlinksldjump"/>
          </p:cNvPr>
          <p:cNvSpPr/>
          <p:nvPr/>
        </p:nvSpPr>
        <p:spPr>
          <a:xfrm>
            <a:off x="6000760" y="1571612"/>
            <a:ext cx="2357454" cy="135732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Индивидуально</a:t>
            </a:r>
          </a:p>
        </p:txBody>
      </p:sp>
      <p:sp>
        <p:nvSpPr>
          <p:cNvPr id="9" name="Счетверенная стрелка 8">
            <a:hlinkClick r:id="rId5" action="ppaction://hlinksldjump"/>
          </p:cNvPr>
          <p:cNvSpPr/>
          <p:nvPr/>
        </p:nvSpPr>
        <p:spPr>
          <a:xfrm>
            <a:off x="8215338" y="285728"/>
            <a:ext cx="714380" cy="714380"/>
          </a:xfrm>
          <a:prstGeom prst="quad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 стрелкой 17"/>
          <p:cNvCxnSpPr/>
          <p:nvPr/>
        </p:nvCxnSpPr>
        <p:spPr>
          <a:xfrm rot="16200000" flipH="1">
            <a:off x="3214678" y="2714620"/>
            <a:ext cx="785818" cy="78581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5400000" flipH="1" flipV="1">
            <a:off x="5357818" y="2714620"/>
            <a:ext cx="714380" cy="71438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3214678" y="1857364"/>
            <a:ext cx="285752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3500430" y="2000240"/>
            <a:ext cx="2214578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16200000" flipH="1">
            <a:off x="3214678" y="2928934"/>
            <a:ext cx="500066" cy="50006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5400000" flipH="1" flipV="1">
            <a:off x="5643570" y="2928934"/>
            <a:ext cx="500066" cy="50006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714348" y="5072074"/>
            <a:ext cx="8215370" cy="164307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1357290" y="5143512"/>
            <a:ext cx="64294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Наиболее уязвима нервная система. У тех, чья деятельность напрямую связана с приборами, ухудшается память, нарушается сон. Наблюдаются частые головные боли. Возникают тревожные, депрессивные психологические состояния, стрессы.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6" name="Рисунок 35" descr="фото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15074" y="3071810"/>
            <a:ext cx="2474148" cy="199369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rmAutofit fontScale="90000"/>
          </a:bodyPr>
          <a:lstStyle/>
          <a:p>
            <a:r>
              <a:rPr lang="ru-RU" dirty="0"/>
              <a:t>Внешнее или уличное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te`t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42918"/>
            <a:ext cx="9144000" cy="6229364"/>
          </a:xfrm>
        </p:spPr>
      </p:pic>
      <p:sp>
        <p:nvSpPr>
          <p:cNvPr id="5" name="Скругленный прямоугольник 4"/>
          <p:cNvSpPr/>
          <p:nvPr/>
        </p:nvSpPr>
        <p:spPr>
          <a:xfrm>
            <a:off x="5500694" y="928670"/>
            <a:ext cx="3500462" cy="564360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Источники неблагоприятного воздействия – линии электропередач, радио, телевидение, промышленные установки, базовые станции сотовых операторов.</a:t>
            </a:r>
            <a:b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Блок-схема: узел 5">
            <a:hlinkClick r:id="rId3" action="ppaction://hlinksldjump"/>
          </p:cNvPr>
          <p:cNvSpPr/>
          <p:nvPr/>
        </p:nvSpPr>
        <p:spPr>
          <a:xfrm>
            <a:off x="142844" y="0"/>
            <a:ext cx="714380" cy="57148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571480"/>
            <a:ext cx="7498080" cy="714380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Внутреннее загрязнение помещений бытовыми приборами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slide_2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14422"/>
            <a:ext cx="9144000" cy="5643578"/>
          </a:xfrm>
        </p:spPr>
      </p:pic>
      <p:sp>
        <p:nvSpPr>
          <p:cNvPr id="6" name="Скругленный прямоугольник 5"/>
          <p:cNvSpPr/>
          <p:nvPr/>
        </p:nvSpPr>
        <p:spPr>
          <a:xfrm>
            <a:off x="5429256" y="1357298"/>
            <a:ext cx="3571900" cy="535785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Особенно опасны микроволновые печи, домашние компьютеры и устройства для передачи радиосигналов (роутеры).</a:t>
            </a:r>
            <a:b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Блок-схема: узел 6">
            <a:hlinkClick r:id="rId3" action="ppaction://hlinksldjump"/>
          </p:cNvPr>
          <p:cNvSpPr/>
          <p:nvPr/>
        </p:nvSpPr>
        <p:spPr>
          <a:xfrm>
            <a:off x="142844" y="357166"/>
            <a:ext cx="714380" cy="642942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500042"/>
            <a:ext cx="7498080" cy="142876"/>
          </a:xfrm>
        </p:spPr>
        <p:txBody>
          <a:bodyPr>
            <a:normAutofit fontScale="90000"/>
          </a:bodyPr>
          <a:lstStyle/>
          <a:p>
            <a:r>
              <a:rPr lang="ru-RU" dirty="0"/>
              <a:t>Индивидуальное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mobile-phone-peopl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29" y="714356"/>
            <a:ext cx="8915422" cy="6143643"/>
          </a:xfrm>
        </p:spPr>
      </p:pic>
      <p:sp>
        <p:nvSpPr>
          <p:cNvPr id="5" name="Скругленный прямоугольник 4"/>
          <p:cNvSpPr/>
          <p:nvPr/>
        </p:nvSpPr>
        <p:spPr>
          <a:xfrm>
            <a:off x="3357554" y="2500306"/>
            <a:ext cx="3286148" cy="292895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(От приборов личного пользования)  Сотовые телефоны, планшеты, беспроводные наушники (гарнитура) и прочее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Блок-схема: узел 5">
            <a:hlinkClick r:id="rId3" action="ppaction://hlinksldjump"/>
          </p:cNvPr>
          <p:cNvSpPr/>
          <p:nvPr/>
        </p:nvSpPr>
        <p:spPr>
          <a:xfrm>
            <a:off x="214282" y="142852"/>
            <a:ext cx="571504" cy="500066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82594"/>
          </a:xfrm>
        </p:spPr>
        <p:txBody>
          <a:bodyPr>
            <a:normAutofit fontScale="90000"/>
          </a:bodyPr>
          <a:lstStyle/>
          <a:p>
            <a:r>
              <a:rPr lang="ru-RU" dirty="0"/>
              <a:t>Высокочастотный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643570" y="1447800"/>
            <a:ext cx="3290118" cy="480060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Основными источниками высокочастотных излучений в быту являются мобильный телефон, телевизор, компьютер, микроволновая печка, точка доступа </a:t>
            </a:r>
            <a:r>
              <a:rPr lang="ru-RU" b="1" dirty="0" err="1"/>
              <a:t>Wi-Fi</a:t>
            </a:r>
            <a:r>
              <a:rPr lang="ru-RU" b="1" dirty="0"/>
              <a:t>.</a:t>
            </a:r>
          </a:p>
          <a:p>
            <a:endParaRPr lang="ru-RU" dirty="0"/>
          </a:p>
        </p:txBody>
      </p:sp>
      <p:pic>
        <p:nvPicPr>
          <p:cNvPr id="6" name="Рисунок 5" descr="16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3" y="1071546"/>
            <a:ext cx="5500727" cy="5572164"/>
          </a:xfrm>
          <a:prstGeom prst="rect">
            <a:avLst/>
          </a:prstGeom>
        </p:spPr>
      </p:pic>
      <p:sp>
        <p:nvSpPr>
          <p:cNvPr id="7" name="Крест 6">
            <a:hlinkClick r:id="rId3" action="ppaction://hlinksldjump"/>
          </p:cNvPr>
          <p:cNvSpPr/>
          <p:nvPr/>
        </p:nvSpPr>
        <p:spPr>
          <a:xfrm>
            <a:off x="214282" y="214290"/>
            <a:ext cx="785818" cy="714380"/>
          </a:xfrm>
          <a:prstGeom prst="plu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004-006-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057277" cy="7215166"/>
          </a:xfrm>
        </p:spPr>
      </p:pic>
      <p:sp>
        <p:nvSpPr>
          <p:cNvPr id="6" name="TextBox 5"/>
          <p:cNvSpPr txBox="1"/>
          <p:nvPr/>
        </p:nvSpPr>
        <p:spPr>
          <a:xfrm>
            <a:off x="2643174" y="142852"/>
            <a:ext cx="4000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Низкочастотный</a:t>
            </a:r>
          </a:p>
        </p:txBody>
      </p:sp>
      <p:sp>
        <p:nvSpPr>
          <p:cNvPr id="9" name="Крест 8">
            <a:hlinkClick r:id="rId3" action="ppaction://hlinksldjump"/>
          </p:cNvPr>
          <p:cNvSpPr/>
          <p:nvPr/>
        </p:nvSpPr>
        <p:spPr>
          <a:xfrm>
            <a:off x="214282" y="214290"/>
            <a:ext cx="857256" cy="785818"/>
          </a:xfrm>
          <a:prstGeom prst="plu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714480" y="5657671"/>
            <a:ext cx="67866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Низкочастотные излучения создают электроприборы, где есть трансформаторы и катушки индуктивности. Например, холодильник, пылесос, работающий от сети электрический будильник.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6493978" cy="582594"/>
          </a:xfrm>
        </p:spPr>
        <p:txBody>
          <a:bodyPr>
            <a:normAutofit fontScale="90000"/>
          </a:bodyPr>
          <a:lstStyle/>
          <a:p>
            <a:r>
              <a:rPr lang="ru-RU" dirty="0"/>
              <a:t>Решение проблемы:</a:t>
            </a:r>
          </a:p>
        </p:txBody>
      </p:sp>
      <p:pic>
        <p:nvPicPr>
          <p:cNvPr id="4" name="Содержимое 3" descr="s120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428596" y="285728"/>
            <a:ext cx="7572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Методы и технические решения защиты от излучения: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2910" y="1285860"/>
            <a:ext cx="764386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dirty="0"/>
              <a:t>ДОМА (Покупать новые бытовые приборы со стандартной напряжённостью электрического поля; Контролировать уровень влажности в помещении и </a:t>
            </a:r>
            <a:r>
              <a:rPr lang="ru-RU" dirty="0" err="1"/>
              <a:t>т.д</a:t>
            </a:r>
            <a:r>
              <a:rPr lang="ru-RU" dirty="0"/>
              <a:t>)</a:t>
            </a:r>
          </a:p>
          <a:p>
            <a:pPr marL="342900" indent="-342900">
              <a:buFontTx/>
              <a:buAutoNum type="arabicParenR"/>
            </a:pPr>
            <a:r>
              <a:rPr lang="ru-RU" dirty="0"/>
              <a:t>В ОФИСЕ И НА ПРОИЗВОДСТВЕ(защитить себя от воздействия низкочастотных волн экрана компьютера; всё, что проводит электрическую энергию, излучает электромагнитные импульсы. От таких источников следует отдалиться не менее чем на 1.5-2 метра; Специальная одежда</a:t>
            </a:r>
          </a:p>
          <a:p>
            <a:pPr marL="342900" indent="-342900">
              <a:buFontTx/>
              <a:buAutoNum type="arabicParenR"/>
            </a:pPr>
            <a:r>
              <a:rPr lang="ru-RU" dirty="0"/>
              <a:t>ОБЩИЕ СОВЕТЫ(</a:t>
            </a:r>
            <a:r>
              <a:rPr lang="ru-RU" b="1" dirty="0"/>
              <a:t>1. </a:t>
            </a:r>
            <a:r>
              <a:rPr lang="ru-RU" dirty="0"/>
              <a:t>Позаботьтесь о правильном размещении техники в доме;</a:t>
            </a:r>
            <a:r>
              <a:rPr lang="ru-RU" b="1" dirty="0"/>
              <a:t> 2. </a:t>
            </a:r>
            <a:r>
              <a:rPr lang="ru-RU" dirty="0"/>
              <a:t>Закончив работу с бытовой техникой,  сразу же отключайте ее от </a:t>
            </a:r>
            <a:r>
              <a:rPr lang="ru-RU" dirty="0" err="1"/>
              <a:t>электророзетки</a:t>
            </a:r>
            <a:r>
              <a:rPr lang="ru-RU" dirty="0"/>
              <a:t>; </a:t>
            </a:r>
            <a:r>
              <a:rPr lang="ru-RU" b="1" dirty="0"/>
              <a:t>3</a:t>
            </a:r>
            <a:r>
              <a:rPr lang="ru-RU" dirty="0"/>
              <a:t>.Самым защищенным от излучений местом в квартире должна быть спальня;</a:t>
            </a:r>
            <a:r>
              <a:rPr lang="ru-RU" b="1" dirty="0"/>
              <a:t> 4.</a:t>
            </a:r>
            <a:r>
              <a:rPr lang="ru-RU" dirty="0"/>
              <a:t> Вся бытовая техника должна быть правильно подключена к системе электроснабжения; 5.Старайтесь, чтобы ваши разговоры по сотовому были как можно короче)</a:t>
            </a:r>
          </a:p>
          <a:p>
            <a:pPr marL="342900" indent="-342900">
              <a:buFontTx/>
              <a:buAutoNum type="arabicParenR"/>
            </a:pPr>
            <a:endParaRPr lang="ru-RU" dirty="0"/>
          </a:p>
          <a:p>
            <a:pPr marL="342900" indent="-342900">
              <a:buFontTx/>
              <a:buAutoNum type="arabicParenR"/>
            </a:pPr>
            <a:endParaRPr lang="ru-RU" dirty="0"/>
          </a:p>
          <a:p>
            <a:pPr marL="342900" indent="-342900">
              <a:buAutoNum type="arabicParenR"/>
            </a:pPr>
            <a:endParaRPr lang="ru-RU" dirty="0"/>
          </a:p>
        </p:txBody>
      </p:sp>
      <p:sp>
        <p:nvSpPr>
          <p:cNvPr id="7" name="Солнце 6">
            <a:hlinkClick r:id="rId3" action="ppaction://hlinksldjump"/>
          </p:cNvPr>
          <p:cNvSpPr/>
          <p:nvPr/>
        </p:nvSpPr>
        <p:spPr>
          <a:xfrm>
            <a:off x="8001024" y="214290"/>
            <a:ext cx="1000132" cy="1000132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150</TotalTime>
  <Words>328</Words>
  <Application>Microsoft Office PowerPoint</Application>
  <PresentationFormat>Экран (4:3)</PresentationFormat>
  <Paragraphs>34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Corbel</vt:lpstr>
      <vt:lpstr>Gill Sans MT</vt:lpstr>
      <vt:lpstr>Verdana</vt:lpstr>
      <vt:lpstr>Wingdings 2</vt:lpstr>
      <vt:lpstr>Солнцестояние</vt:lpstr>
      <vt:lpstr>ИНТЕРАКТИВНЫЙ ПЛАКАТ «ЭЛЕКТРОМАГНИТНЫЙ СМОГ КАК ФАКТОР XXI ВЕКА»</vt:lpstr>
      <vt:lpstr>Презентация PowerPoint</vt:lpstr>
      <vt:lpstr>ЭЛЕКТРОСМОГ</vt:lpstr>
      <vt:lpstr>ВЛИЯНИЯ НА ПРИРОДУ</vt:lpstr>
      <vt:lpstr>ВЛИЯНИЕ НА ЧЕЛОВЕКА</vt:lpstr>
      <vt:lpstr>Внешнее или уличное </vt:lpstr>
      <vt:lpstr>Внутреннее загрязнение помещений бытовыми приборами </vt:lpstr>
      <vt:lpstr>Индивидуальное </vt:lpstr>
      <vt:lpstr>Высокочастотный</vt:lpstr>
      <vt:lpstr>Презентация PowerPoint</vt:lpstr>
      <vt:lpstr>Решение проблемы: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ИНТЕРАКТИВНЫЙ ПЛАКАТ</dc:title>
  <dc:creator>Кашины</dc:creator>
  <cp:lastModifiedBy>Poul</cp:lastModifiedBy>
  <cp:revision>19</cp:revision>
  <dcterms:created xsi:type="dcterms:W3CDTF">2019-11-12T17:40:13Z</dcterms:created>
  <dcterms:modified xsi:type="dcterms:W3CDTF">2025-11-19T07:18:06Z</dcterms:modified>
</cp:coreProperties>
</file>